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772400" cy="10058400"/>
  <p:notesSz cx="6858000" cy="9144000"/>
  <p:embeddedFontLst>
    <p:embeddedFont>
      <p:font typeface="Montserrat" panose="00000500000000000000" pitchFamily="2" charset="0"/>
      <p:regular r:id="rId3"/>
      <p:bold r:id="rId4"/>
      <p:italic r:id="rId5"/>
      <p:boldItalic r:id="rId6"/>
    </p:embeddedFont>
    <p:embeddedFont>
      <p:font typeface="Montserrat Bold" panose="00000800000000000000" pitchFamily="2" charset="0"/>
      <p:regular r:id="rId7"/>
      <p:bold r:id="rId8"/>
    </p:embeddedFont>
    <p:embeddedFont>
      <p:font typeface="Poppins Bold Italics" panose="020B0604020202020204" charset="0"/>
      <p:regular r:id="rId9"/>
    </p:embeddedFont>
    <p:embeddedFont>
      <p:font typeface="Raleway 1 Bold" panose="020B0604020202020204" charset="0"/>
      <p:regular r:id="rId10"/>
    </p:embeddedFont>
    <p:embeddedFont>
      <p:font typeface="Raleway 2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3" d="100"/>
          <a:sy n="103" d="100"/>
        </p:scale>
        <p:origin x="4026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tableStyles" Target="tableStyles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e-Marie Légaré (CIUSSSCN)" userId="S::anne-marie.legare.ciussscn@ssss.gouv.qc.ca::de10dfc8-b0b8-4f3d-89c9-fd0188194ab7" providerId="AD" clId="Web-{84A98B45-DFE9-273F-419C-7090C1784B06}"/>
    <pc:docChg chg="mod">
      <pc:chgData name="Anne-Marie Légaré (CIUSSSCN)" userId="S::anne-marie.legare.ciussscn@ssss.gouv.qc.ca::de10dfc8-b0b8-4f3d-89c9-fd0188194ab7" providerId="AD" clId="Web-{84A98B45-DFE9-273F-419C-7090C1784B06}" dt="2026-06-12T13:09:32.124" v="0" actId="33475"/>
      <pc:docMkLst>
        <pc:docMk/>
      </pc:docMkLst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243140" y="9019268"/>
            <a:ext cx="1565038" cy="1170152"/>
          </a:xfrm>
          <a:custGeom>
            <a:avLst/>
            <a:gdLst/>
            <a:ahLst/>
            <a:cxnLst/>
            <a:rect l="l" t="t" r="r" b="b"/>
            <a:pathLst>
              <a:path w="1565038" h="1170152">
                <a:moveTo>
                  <a:pt x="0" y="0"/>
                </a:moveTo>
                <a:lnTo>
                  <a:pt x="1565038" y="0"/>
                </a:lnTo>
                <a:lnTo>
                  <a:pt x="1565038" y="1170153"/>
                </a:lnTo>
                <a:lnTo>
                  <a:pt x="0" y="11701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03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768215" y="9114551"/>
            <a:ext cx="2542946" cy="575483"/>
          </a:xfrm>
          <a:custGeom>
            <a:avLst/>
            <a:gdLst/>
            <a:ahLst/>
            <a:cxnLst/>
            <a:rect l="l" t="t" r="r" b="b"/>
            <a:pathLst>
              <a:path w="2542946" h="575483">
                <a:moveTo>
                  <a:pt x="0" y="0"/>
                </a:moveTo>
                <a:lnTo>
                  <a:pt x="2542946" y="0"/>
                </a:lnTo>
                <a:lnTo>
                  <a:pt x="2542946" y="575483"/>
                </a:lnTo>
                <a:lnTo>
                  <a:pt x="0" y="5754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6210" y="9169805"/>
            <a:ext cx="2206930" cy="482519"/>
          </a:xfrm>
          <a:custGeom>
            <a:avLst/>
            <a:gdLst/>
            <a:ahLst/>
            <a:cxnLst/>
            <a:rect l="l" t="t" r="r" b="b"/>
            <a:pathLst>
              <a:path w="2206930" h="482519">
                <a:moveTo>
                  <a:pt x="0" y="0"/>
                </a:moveTo>
                <a:lnTo>
                  <a:pt x="2206930" y="0"/>
                </a:lnTo>
                <a:lnTo>
                  <a:pt x="2206930" y="482518"/>
                </a:lnTo>
                <a:lnTo>
                  <a:pt x="0" y="4825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200369" y="9136225"/>
            <a:ext cx="1531369" cy="532136"/>
          </a:xfrm>
          <a:custGeom>
            <a:avLst/>
            <a:gdLst/>
            <a:ahLst/>
            <a:cxnLst/>
            <a:rect l="l" t="t" r="r" b="b"/>
            <a:pathLst>
              <a:path w="1531369" h="532136">
                <a:moveTo>
                  <a:pt x="0" y="0"/>
                </a:moveTo>
                <a:lnTo>
                  <a:pt x="1531369" y="0"/>
                </a:lnTo>
                <a:lnTo>
                  <a:pt x="1531369" y="532136"/>
                </a:lnTo>
                <a:lnTo>
                  <a:pt x="0" y="5321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8884" y="9755281"/>
            <a:ext cx="750229" cy="262487"/>
          </a:xfrm>
          <a:custGeom>
            <a:avLst/>
            <a:gdLst/>
            <a:ahLst/>
            <a:cxnLst/>
            <a:rect l="l" t="t" r="r" b="b"/>
            <a:pathLst>
              <a:path w="750229" h="262487">
                <a:moveTo>
                  <a:pt x="0" y="0"/>
                </a:moveTo>
                <a:lnTo>
                  <a:pt x="750229" y="0"/>
                </a:lnTo>
                <a:lnTo>
                  <a:pt x="750229" y="262487"/>
                </a:lnTo>
                <a:lnTo>
                  <a:pt x="0" y="2624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3000"/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7244" y="71793"/>
            <a:ext cx="7664494" cy="93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78"/>
              </a:lnSpc>
            </a:pPr>
            <a:r>
              <a:rPr lang="en-US" sz="3774" b="1">
                <a:solidFill>
                  <a:srgbClr val="3F2B28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L’anxiété chez nos enfants </a:t>
            </a:r>
          </a:p>
          <a:p>
            <a:pPr algn="ctr">
              <a:lnSpc>
                <a:spcPts val="2870"/>
              </a:lnSpc>
            </a:pPr>
            <a:r>
              <a:rPr lang="en-US" sz="2474" b="1">
                <a:solidFill>
                  <a:srgbClr val="3F2B28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que puis-je faire en tant que parent 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62873" y="3343636"/>
            <a:ext cx="6740937" cy="595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4"/>
              </a:lnSpc>
            </a:pPr>
            <a:r>
              <a:rPr lang="en-US" sz="1946" b="1">
                <a:solidFill>
                  <a:srgbClr val="3F2B2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Accompagner nos jeunes afin de leur permettre d’apprivoiser leur stress et leur anxiété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0" y="8933107"/>
            <a:ext cx="7772400" cy="114770"/>
            <a:chOff x="0" y="0"/>
            <a:chExt cx="2778670" cy="4103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778670" cy="41031"/>
            </a:xfrm>
            <a:custGeom>
              <a:avLst/>
              <a:gdLst/>
              <a:ahLst/>
              <a:cxnLst/>
              <a:rect l="l" t="t" r="r" b="b"/>
              <a:pathLst>
                <a:path w="2778670" h="41031">
                  <a:moveTo>
                    <a:pt x="0" y="0"/>
                  </a:moveTo>
                  <a:lnTo>
                    <a:pt x="2778670" y="0"/>
                  </a:lnTo>
                  <a:lnTo>
                    <a:pt x="2778670" y="41031"/>
                  </a:lnTo>
                  <a:lnTo>
                    <a:pt x="0" y="41031"/>
                  </a:lnTo>
                  <a:close/>
                </a:path>
              </a:pathLst>
            </a:custGeom>
            <a:solidFill>
              <a:srgbClr val="5380B3">
                <a:alpha val="70980"/>
              </a:srgbClr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2778670" cy="69606"/>
            </a:xfrm>
            <a:prstGeom prst="rect">
              <a:avLst/>
            </a:prstGeom>
          </p:spPr>
          <p:txBody>
            <a:bodyPr lIns="23390" tIns="23390" rIns="23390" bIns="23390" rtlCol="0" anchor="ctr"/>
            <a:lstStyle/>
            <a:p>
              <a:pPr algn="ctr">
                <a:lnSpc>
                  <a:spcPts val="1998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rot="3810730">
            <a:off x="-1115551" y="601291"/>
            <a:ext cx="2958568" cy="2942430"/>
          </a:xfrm>
          <a:custGeom>
            <a:avLst/>
            <a:gdLst/>
            <a:ahLst/>
            <a:cxnLst/>
            <a:rect l="l" t="t" r="r" b="b"/>
            <a:pathLst>
              <a:path w="2958568" h="2942430">
                <a:moveTo>
                  <a:pt x="0" y="0"/>
                </a:moveTo>
                <a:lnTo>
                  <a:pt x="2958567" y="0"/>
                </a:lnTo>
                <a:lnTo>
                  <a:pt x="2958567" y="2942430"/>
                </a:lnTo>
                <a:lnTo>
                  <a:pt x="0" y="294243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2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5868921" y="1224500"/>
            <a:ext cx="1795479" cy="1795479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C4C94">
                <a:alpha val="19608"/>
              </a:srgbClr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47790" tIns="47790" rIns="47790" bIns="47790" rtlCol="0" anchor="ctr"/>
            <a:lstStyle/>
            <a:p>
              <a:pPr algn="ctr">
                <a:lnSpc>
                  <a:spcPts val="2107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0" y="0"/>
            <a:ext cx="7772400" cy="114770"/>
            <a:chOff x="0" y="0"/>
            <a:chExt cx="2778670" cy="4103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778670" cy="41031"/>
            </a:xfrm>
            <a:custGeom>
              <a:avLst/>
              <a:gdLst/>
              <a:ahLst/>
              <a:cxnLst/>
              <a:rect l="l" t="t" r="r" b="b"/>
              <a:pathLst>
                <a:path w="2778670" h="41031">
                  <a:moveTo>
                    <a:pt x="0" y="0"/>
                  </a:moveTo>
                  <a:lnTo>
                    <a:pt x="2778670" y="0"/>
                  </a:lnTo>
                  <a:lnTo>
                    <a:pt x="2778670" y="41031"/>
                  </a:lnTo>
                  <a:lnTo>
                    <a:pt x="0" y="41031"/>
                  </a:lnTo>
                  <a:close/>
                </a:path>
              </a:pathLst>
            </a:custGeom>
            <a:solidFill>
              <a:srgbClr val="0C4C94">
                <a:alpha val="70980"/>
              </a:srgbClr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28575"/>
              <a:ext cx="2778670" cy="69606"/>
            </a:xfrm>
            <a:prstGeom prst="rect">
              <a:avLst/>
            </a:prstGeom>
          </p:spPr>
          <p:txBody>
            <a:bodyPr lIns="23390" tIns="23390" rIns="23390" bIns="23390" rtlCol="0" anchor="ctr"/>
            <a:lstStyle/>
            <a:p>
              <a:pPr algn="ctr">
                <a:lnSpc>
                  <a:spcPts val="1998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2545092" y="1186616"/>
            <a:ext cx="960805" cy="2042720"/>
          </a:xfrm>
          <a:custGeom>
            <a:avLst/>
            <a:gdLst/>
            <a:ahLst/>
            <a:cxnLst/>
            <a:rect l="l" t="t" r="r" b="b"/>
            <a:pathLst>
              <a:path w="960805" h="2042720">
                <a:moveTo>
                  <a:pt x="0" y="0"/>
                </a:moveTo>
                <a:lnTo>
                  <a:pt x="960805" y="0"/>
                </a:lnTo>
                <a:lnTo>
                  <a:pt x="960805" y="2042720"/>
                </a:lnTo>
                <a:lnTo>
                  <a:pt x="0" y="204272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flipH="1">
            <a:off x="4281504" y="1118267"/>
            <a:ext cx="1103334" cy="2225369"/>
          </a:xfrm>
          <a:custGeom>
            <a:avLst/>
            <a:gdLst/>
            <a:ahLst/>
            <a:cxnLst/>
            <a:rect l="l" t="t" r="r" b="b"/>
            <a:pathLst>
              <a:path w="1103334" h="2225369">
                <a:moveTo>
                  <a:pt x="1103334" y="0"/>
                </a:moveTo>
                <a:lnTo>
                  <a:pt x="0" y="0"/>
                </a:lnTo>
                <a:lnTo>
                  <a:pt x="0" y="2225369"/>
                </a:lnTo>
                <a:lnTo>
                  <a:pt x="1103334" y="2225369"/>
                </a:lnTo>
                <a:lnTo>
                  <a:pt x="1103334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51532" y="9789627"/>
            <a:ext cx="7772400" cy="237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7"/>
              </a:lnSpc>
            </a:pPr>
            <a:r>
              <a:rPr lang="en-US" sz="698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Contenu écrit sous licence CC BY-NC 4.0 international : © Centre RBC d'expertise universitaire en santé mentale. Programme HORS-PISTE. </a:t>
            </a:r>
          </a:p>
          <a:p>
            <a:pPr algn="ctr">
              <a:lnSpc>
                <a:spcPts val="977"/>
              </a:lnSpc>
              <a:spcBef>
                <a:spcPct val="0"/>
              </a:spcBef>
            </a:pPr>
            <a:r>
              <a:rPr lang="en-US" sz="698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Conception graphique via Canva, sous la licence en vigueur.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777247" y="1868679"/>
            <a:ext cx="1954491" cy="46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72"/>
              </a:lnSpc>
            </a:pPr>
            <a:r>
              <a:rPr lang="en-US" sz="2845" b="1" i="1">
                <a:solidFill>
                  <a:srgbClr val="3F2B28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 Gratuit!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48884" y="4080052"/>
            <a:ext cx="7421914" cy="1108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171"/>
              </a:lnSpc>
              <a:spcBef>
                <a:spcPct val="0"/>
              </a:spcBef>
            </a:pPr>
            <a:r>
              <a:rPr lang="en-US" sz="1600" dirty="0" err="1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L’équipe</a:t>
            </a:r>
            <a:r>
              <a:rPr lang="en-US" sz="1600" dirty="0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1600" dirty="0" err="1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soutien</a:t>
            </a:r>
            <a:r>
              <a:rPr lang="en-US" sz="1600" dirty="0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 HORS-PISTE </a:t>
            </a:r>
            <a:r>
              <a:rPr lang="en-US" sz="1600" dirty="0" err="1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animera</a:t>
            </a:r>
            <a:r>
              <a:rPr lang="en-US" sz="1600" dirty="0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 un atelier </a:t>
            </a:r>
            <a:r>
              <a:rPr lang="en-US" sz="1600" dirty="0" err="1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afin</a:t>
            </a:r>
            <a:r>
              <a:rPr lang="en-US" sz="1600" dirty="0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600" dirty="0" err="1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d’aborder</a:t>
            </a:r>
            <a:r>
              <a:rPr lang="en-US" sz="1600" dirty="0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 le stress, </a:t>
            </a:r>
            <a:r>
              <a:rPr lang="en-US" sz="1600" dirty="0" err="1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l’anxiété</a:t>
            </a:r>
            <a:r>
              <a:rPr lang="en-US" sz="1600" dirty="0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 et les </a:t>
            </a:r>
            <a:r>
              <a:rPr lang="en-US" sz="1600" dirty="0" err="1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outils</a:t>
            </a:r>
            <a:r>
              <a:rPr lang="en-US" sz="1600" dirty="0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 pour </a:t>
            </a:r>
            <a:r>
              <a:rPr lang="en-US" sz="1600" dirty="0" err="1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soutenir</a:t>
            </a:r>
            <a:r>
              <a:rPr lang="en-US" sz="1600" dirty="0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600" dirty="0" err="1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vos</a:t>
            </a:r>
            <a:r>
              <a:rPr lang="en-US" sz="1600" dirty="0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 enfants. Cet atelier </a:t>
            </a:r>
            <a:r>
              <a:rPr lang="en-US" sz="1600" dirty="0" err="1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est</a:t>
            </a:r>
            <a:r>
              <a:rPr lang="en-US" sz="1600" dirty="0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600" dirty="0" err="1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destiné</a:t>
            </a:r>
            <a:r>
              <a:rPr lang="en-US" sz="1600" dirty="0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 à </a:t>
            </a:r>
            <a:r>
              <a:rPr lang="en-US" sz="1600" dirty="0" err="1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tous</a:t>
            </a:r>
            <a:r>
              <a:rPr lang="en-US" sz="1600" dirty="0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 les parents, grands-parents, </a:t>
            </a:r>
            <a:r>
              <a:rPr lang="en-US" sz="1600" dirty="0" err="1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proches</a:t>
            </a:r>
            <a:r>
              <a:rPr lang="en-US" sz="1600" dirty="0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 et </a:t>
            </a:r>
            <a:r>
              <a:rPr lang="en-US" sz="1600" dirty="0" err="1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adultes</a:t>
            </a:r>
            <a:r>
              <a:rPr lang="en-US" sz="1600" dirty="0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600" dirty="0" err="1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significatifs</a:t>
            </a:r>
            <a:r>
              <a:rPr lang="en-US" sz="1600" dirty="0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 des </a:t>
            </a:r>
            <a:r>
              <a:rPr lang="en-US" sz="1600" dirty="0" err="1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jeunes</a:t>
            </a:r>
            <a:r>
              <a:rPr lang="en-US" sz="1600" dirty="0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 du </a:t>
            </a:r>
            <a:r>
              <a:rPr lang="en-US" sz="1600" dirty="0" err="1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primaire</a:t>
            </a:r>
            <a:r>
              <a:rPr lang="en-US" sz="1600" dirty="0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 et du </a:t>
            </a:r>
            <a:r>
              <a:rPr lang="en-US" sz="1600" dirty="0" err="1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secondaire</a:t>
            </a:r>
            <a:r>
              <a:rPr lang="en-US" sz="1600" dirty="0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8000" y="5368108"/>
            <a:ext cx="7421914" cy="3623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71"/>
              </a:lnSpc>
            </a:pPr>
            <a:r>
              <a:rPr lang="en-US" sz="2550" b="1" dirty="0" err="1">
                <a:solidFill>
                  <a:srgbClr val="3F2B2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Mercredi</a:t>
            </a:r>
            <a:r>
              <a:rPr lang="en-US" sz="2550" b="1" dirty="0">
                <a:solidFill>
                  <a:srgbClr val="3F2B2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2 </a:t>
            </a:r>
            <a:r>
              <a:rPr lang="en-US" sz="2550" b="1" dirty="0" err="1">
                <a:solidFill>
                  <a:srgbClr val="3F2B2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septembre</a:t>
            </a:r>
            <a:endParaRPr lang="en-US" sz="2550" b="1" dirty="0">
              <a:solidFill>
                <a:srgbClr val="3F2B28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ctr">
              <a:lnSpc>
                <a:spcPts val="3571"/>
              </a:lnSpc>
            </a:pPr>
            <a:r>
              <a:rPr lang="en-US" sz="2550" b="1" dirty="0">
                <a:solidFill>
                  <a:srgbClr val="3F2B2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19h00 à 20h30</a:t>
            </a:r>
          </a:p>
          <a:p>
            <a:pPr algn="ctr">
              <a:lnSpc>
                <a:spcPts val="3571"/>
              </a:lnSpc>
            </a:pPr>
            <a:r>
              <a:rPr lang="en-US" sz="2550" dirty="0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La place </a:t>
            </a:r>
            <a:r>
              <a:rPr lang="en-US" sz="2550" dirty="0" err="1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publique</a:t>
            </a:r>
            <a:r>
              <a:rPr lang="en-US" sz="2550" dirty="0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algn="ctr">
              <a:lnSpc>
                <a:spcPts val="3571"/>
              </a:lnSpc>
            </a:pPr>
            <a:r>
              <a:rPr lang="en-US" sz="2550" dirty="0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École </a:t>
            </a:r>
            <a:r>
              <a:rPr lang="en-US" sz="2550" dirty="0" err="1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secondaire</a:t>
            </a:r>
            <a:r>
              <a:rPr lang="en-US" sz="2550" dirty="0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 de Saint-Marc</a:t>
            </a:r>
          </a:p>
          <a:p>
            <a:pPr algn="ctr">
              <a:lnSpc>
                <a:spcPts val="3571"/>
              </a:lnSpc>
            </a:pPr>
            <a:r>
              <a:rPr lang="en-US" sz="2550" dirty="0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1600, boul. Bona-</a:t>
            </a:r>
            <a:r>
              <a:rPr lang="en-US" sz="2550" dirty="0" err="1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Dussault</a:t>
            </a:r>
            <a:r>
              <a:rPr lang="en-US" sz="2550" dirty="0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,</a:t>
            </a:r>
          </a:p>
          <a:p>
            <a:pPr algn="ctr">
              <a:lnSpc>
                <a:spcPts val="3571"/>
              </a:lnSpc>
            </a:pPr>
            <a:r>
              <a:rPr lang="en-US" sz="2550" dirty="0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Saint-Marc-des-</a:t>
            </a:r>
            <a:r>
              <a:rPr lang="en-US" sz="2550" dirty="0" err="1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Carrières</a:t>
            </a:r>
            <a:r>
              <a:rPr lang="en-US" sz="2550" dirty="0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, QC, </a:t>
            </a:r>
          </a:p>
          <a:p>
            <a:pPr algn="ctr">
              <a:lnSpc>
                <a:spcPts val="3571"/>
              </a:lnSpc>
            </a:pPr>
            <a:r>
              <a:rPr lang="en-US" sz="2550" dirty="0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G0A 4B0 </a:t>
            </a:r>
          </a:p>
          <a:p>
            <a:pPr algn="ctr">
              <a:lnSpc>
                <a:spcPts val="3291"/>
              </a:lnSpc>
              <a:spcBef>
                <a:spcPct val="0"/>
              </a:spcBef>
            </a:pPr>
            <a:r>
              <a:rPr lang="en-US" sz="2350" dirty="0">
                <a:solidFill>
                  <a:srgbClr val="3F2B28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130</Words>
  <Application>Microsoft Office PowerPoint</Application>
  <PresentationFormat>Personnalisé</PresentationFormat>
  <Paragraphs>15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Office Theme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promo de Atelier parents affiche</dc:title>
  <cp:lastModifiedBy>Maxime CC</cp:lastModifiedBy>
  <cp:revision>3</cp:revision>
  <dcterms:created xsi:type="dcterms:W3CDTF">2006-08-16T00:00:00Z</dcterms:created>
  <dcterms:modified xsi:type="dcterms:W3CDTF">2026-06-12T13:09:32Z</dcterms:modified>
  <dc:identifier>DAGUgCw_xzY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a7d8d5d-78e2-4a62-9fcd-016eb5e4c57c_Enabled">
    <vt:lpwstr>true</vt:lpwstr>
  </property>
  <property fmtid="{D5CDD505-2E9C-101B-9397-08002B2CF9AE}" pid="3" name="MSIP_Label_6a7d8d5d-78e2-4a62-9fcd-016eb5e4c57c_SetDate">
    <vt:lpwstr>2026-06-12T13:09:32Z</vt:lpwstr>
  </property>
  <property fmtid="{D5CDD505-2E9C-101B-9397-08002B2CF9AE}" pid="4" name="MSIP_Label_6a7d8d5d-78e2-4a62-9fcd-016eb5e4c57c_Method">
    <vt:lpwstr>Standard</vt:lpwstr>
  </property>
  <property fmtid="{D5CDD505-2E9C-101B-9397-08002B2CF9AE}" pid="5" name="MSIP_Label_6a7d8d5d-78e2-4a62-9fcd-016eb5e4c57c_Name">
    <vt:lpwstr>Général</vt:lpwstr>
  </property>
  <property fmtid="{D5CDD505-2E9C-101B-9397-08002B2CF9AE}" pid="6" name="MSIP_Label_6a7d8d5d-78e2-4a62-9fcd-016eb5e4c57c_SiteId">
    <vt:lpwstr>06e1fe28-5f8b-4075-bf6c-ae24be1a7992</vt:lpwstr>
  </property>
  <property fmtid="{D5CDD505-2E9C-101B-9397-08002B2CF9AE}" pid="7" name="MSIP_Label_6a7d8d5d-78e2-4a62-9fcd-016eb5e4c57c_ActionId">
    <vt:lpwstr>3d078da3-b606-4921-a43d-cac6537cc0b8</vt:lpwstr>
  </property>
  <property fmtid="{D5CDD505-2E9C-101B-9397-08002B2CF9AE}" pid="8" name="MSIP_Label_6a7d8d5d-78e2-4a62-9fcd-016eb5e4c57c_ContentBits">
    <vt:lpwstr>0</vt:lpwstr>
  </property>
  <property fmtid="{D5CDD505-2E9C-101B-9397-08002B2CF9AE}" pid="9" name="MSIP_Label_6a7d8d5d-78e2-4a62-9fcd-016eb5e4c57c_Tag">
    <vt:lpwstr>10, 3, 0, 2</vt:lpwstr>
  </property>
</Properties>
</file>