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772400" cy="10058400"/>
  <p:notesSz cx="6858000" cy="9144000"/>
  <p:embeddedFontLst>
    <p:embeddedFont>
      <p:font typeface="Montserrat" panose="00000500000000000000" pitchFamily="2" charset="0"/>
      <p:regular r:id="rId3"/>
      <p:bold r:id="rId4"/>
      <p:italic r:id="rId5"/>
      <p:boldItalic r:id="rId6"/>
    </p:embeddedFont>
    <p:embeddedFont>
      <p:font typeface="Montserrat Bold" panose="00000800000000000000" pitchFamily="2" charset="0"/>
      <p:regular r:id="rId7"/>
      <p:bold r:id="rId8"/>
    </p:embeddedFont>
    <p:embeddedFont>
      <p:font typeface="Montserrat Bold Italics" panose="020B0604020202020204" charset="0"/>
      <p:regular r:id="rId9"/>
    </p:embeddedFont>
    <p:embeddedFont>
      <p:font typeface="Raleway 1" panose="020B0604020202020204" charset="0"/>
      <p:regular r:id="rId10"/>
    </p:embeddedFont>
    <p:embeddedFont>
      <p:font typeface="Raleway 2 Bold" panose="020B060402020202020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tableStyles" Target="tableStyles.xml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e-Marie Légaré (CIUSSSCN)" userId="S::anne-marie.legare.ciussscn@ssss.gouv.qc.ca::de10dfc8-b0b8-4f3d-89c9-fd0188194ab7" providerId="AD" clId="Web-{E4D84EC8-F061-8F6B-4737-FCA546CEED87}"/>
    <pc:docChg chg="mod">
      <pc:chgData name="Anne-Marie Légaré (CIUSSSCN)" userId="S::anne-marie.legare.ciussscn@ssss.gouv.qc.ca::de10dfc8-b0b8-4f3d-89c9-fd0188194ab7" providerId="AD" clId="Web-{E4D84EC8-F061-8F6B-4737-FCA546CEED87}" dt="2026-06-12T13:24:15.955" v="0" actId="33475"/>
      <pc:docMkLst>
        <pc:docMk/>
      </pc:docMkLst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810730">
            <a:off x="-1817890" y="507238"/>
            <a:ext cx="3415349" cy="3396720"/>
          </a:xfrm>
          <a:custGeom>
            <a:avLst/>
            <a:gdLst/>
            <a:ahLst/>
            <a:cxnLst/>
            <a:rect l="l" t="t" r="r" b="b"/>
            <a:pathLst>
              <a:path w="3415349" h="3396720">
                <a:moveTo>
                  <a:pt x="0" y="0"/>
                </a:moveTo>
                <a:lnTo>
                  <a:pt x="3415349" y="0"/>
                </a:lnTo>
                <a:lnTo>
                  <a:pt x="3415349" y="3396719"/>
                </a:lnTo>
                <a:lnTo>
                  <a:pt x="0" y="33967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2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369790" y="1673046"/>
            <a:ext cx="1661158" cy="1661158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8B785">
                <a:alpha val="19608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47790" tIns="47790" rIns="47790" bIns="47790" rtlCol="0" anchor="ctr"/>
            <a:lstStyle/>
            <a:p>
              <a:pPr algn="ctr">
                <a:lnSpc>
                  <a:spcPts val="2107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2243140" y="8632707"/>
            <a:ext cx="1565038" cy="1556714"/>
          </a:xfrm>
          <a:custGeom>
            <a:avLst/>
            <a:gdLst/>
            <a:ahLst/>
            <a:cxnLst/>
            <a:rect l="l" t="t" r="r" b="b"/>
            <a:pathLst>
              <a:path w="1565038" h="1556714">
                <a:moveTo>
                  <a:pt x="0" y="0"/>
                </a:moveTo>
                <a:lnTo>
                  <a:pt x="1565038" y="0"/>
                </a:lnTo>
                <a:lnTo>
                  <a:pt x="1565038" y="1556714"/>
                </a:lnTo>
                <a:lnTo>
                  <a:pt x="0" y="15567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0" y="0"/>
            <a:ext cx="7772400" cy="114770"/>
            <a:chOff x="0" y="0"/>
            <a:chExt cx="2778670" cy="4103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778670" cy="41031"/>
            </a:xfrm>
            <a:custGeom>
              <a:avLst/>
              <a:gdLst/>
              <a:ahLst/>
              <a:cxnLst/>
              <a:rect l="l" t="t" r="r" b="b"/>
              <a:pathLst>
                <a:path w="2778670" h="41031">
                  <a:moveTo>
                    <a:pt x="0" y="0"/>
                  </a:moveTo>
                  <a:lnTo>
                    <a:pt x="2778670" y="0"/>
                  </a:lnTo>
                  <a:lnTo>
                    <a:pt x="2778670" y="41031"/>
                  </a:lnTo>
                  <a:lnTo>
                    <a:pt x="0" y="41031"/>
                  </a:lnTo>
                  <a:close/>
                </a:path>
              </a:pathLst>
            </a:custGeom>
            <a:solidFill>
              <a:srgbClr val="58B785">
                <a:alpha val="70980"/>
              </a:srgbClr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2778670" cy="69606"/>
            </a:xfrm>
            <a:prstGeom prst="rect">
              <a:avLst/>
            </a:prstGeom>
          </p:spPr>
          <p:txBody>
            <a:bodyPr lIns="23390" tIns="23390" rIns="23390" bIns="23390" rtlCol="0" anchor="ctr"/>
            <a:lstStyle/>
            <a:p>
              <a:pPr algn="ctr">
                <a:lnSpc>
                  <a:spcPts val="1998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3768215" y="9114551"/>
            <a:ext cx="2542946" cy="575483"/>
          </a:xfrm>
          <a:custGeom>
            <a:avLst/>
            <a:gdLst/>
            <a:ahLst/>
            <a:cxnLst/>
            <a:rect l="l" t="t" r="r" b="b"/>
            <a:pathLst>
              <a:path w="2542946" h="575483">
                <a:moveTo>
                  <a:pt x="0" y="0"/>
                </a:moveTo>
                <a:lnTo>
                  <a:pt x="2542946" y="0"/>
                </a:lnTo>
                <a:lnTo>
                  <a:pt x="2542946" y="575483"/>
                </a:lnTo>
                <a:lnTo>
                  <a:pt x="0" y="5754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36210" y="9169805"/>
            <a:ext cx="2206930" cy="482519"/>
          </a:xfrm>
          <a:custGeom>
            <a:avLst/>
            <a:gdLst/>
            <a:ahLst/>
            <a:cxnLst/>
            <a:rect l="l" t="t" r="r" b="b"/>
            <a:pathLst>
              <a:path w="2206930" h="482519">
                <a:moveTo>
                  <a:pt x="0" y="0"/>
                </a:moveTo>
                <a:lnTo>
                  <a:pt x="2206930" y="0"/>
                </a:lnTo>
                <a:lnTo>
                  <a:pt x="2206930" y="482518"/>
                </a:lnTo>
                <a:lnTo>
                  <a:pt x="0" y="4825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6200369" y="9136225"/>
            <a:ext cx="1531369" cy="532136"/>
          </a:xfrm>
          <a:custGeom>
            <a:avLst/>
            <a:gdLst/>
            <a:ahLst/>
            <a:cxnLst/>
            <a:rect l="l" t="t" r="r" b="b"/>
            <a:pathLst>
              <a:path w="1531369" h="532136">
                <a:moveTo>
                  <a:pt x="0" y="0"/>
                </a:moveTo>
                <a:lnTo>
                  <a:pt x="1531369" y="0"/>
                </a:lnTo>
                <a:lnTo>
                  <a:pt x="1531369" y="532136"/>
                </a:lnTo>
                <a:lnTo>
                  <a:pt x="0" y="53213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511752">
            <a:off x="3834739" y="1235864"/>
            <a:ext cx="1605572" cy="2159537"/>
          </a:xfrm>
          <a:custGeom>
            <a:avLst/>
            <a:gdLst/>
            <a:ahLst/>
            <a:cxnLst/>
            <a:rect l="l" t="t" r="r" b="b"/>
            <a:pathLst>
              <a:path w="1605572" h="2159537">
                <a:moveTo>
                  <a:pt x="0" y="0"/>
                </a:moveTo>
                <a:lnTo>
                  <a:pt x="1605572" y="0"/>
                </a:lnTo>
                <a:lnTo>
                  <a:pt x="1605572" y="2159536"/>
                </a:lnTo>
                <a:lnTo>
                  <a:pt x="0" y="215953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b="-12690"/>
            </a:stretch>
          </a:blipFill>
        </p:spPr>
      </p:sp>
      <p:sp>
        <p:nvSpPr>
          <p:cNvPr id="14" name="Freeform 14"/>
          <p:cNvSpPr/>
          <p:nvPr/>
        </p:nvSpPr>
        <p:spPr>
          <a:xfrm rot="-381781" flipH="1">
            <a:off x="2410395" y="1147107"/>
            <a:ext cx="1399076" cy="2392355"/>
          </a:xfrm>
          <a:custGeom>
            <a:avLst/>
            <a:gdLst/>
            <a:ahLst/>
            <a:cxnLst/>
            <a:rect l="l" t="t" r="r" b="b"/>
            <a:pathLst>
              <a:path w="1399076" h="2392355">
                <a:moveTo>
                  <a:pt x="1399076" y="0"/>
                </a:moveTo>
                <a:lnTo>
                  <a:pt x="0" y="0"/>
                </a:lnTo>
                <a:lnTo>
                  <a:pt x="0" y="2392355"/>
                </a:lnTo>
                <a:lnTo>
                  <a:pt x="1399076" y="2392355"/>
                </a:lnTo>
                <a:lnTo>
                  <a:pt x="1399076" y="0"/>
                </a:lnTo>
                <a:close/>
              </a:path>
            </a:pathLst>
          </a:custGeom>
          <a:blipFill>
            <a:blip r:embed="rId8"/>
            <a:stretch>
              <a:fillRect b="-12393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48884" y="9755281"/>
            <a:ext cx="750229" cy="262487"/>
          </a:xfrm>
          <a:custGeom>
            <a:avLst/>
            <a:gdLst/>
            <a:ahLst/>
            <a:cxnLst/>
            <a:rect l="l" t="t" r="r" b="b"/>
            <a:pathLst>
              <a:path w="750229" h="262487">
                <a:moveTo>
                  <a:pt x="0" y="0"/>
                </a:moveTo>
                <a:lnTo>
                  <a:pt x="750229" y="0"/>
                </a:lnTo>
                <a:lnTo>
                  <a:pt x="750229" y="262487"/>
                </a:lnTo>
                <a:lnTo>
                  <a:pt x="0" y="2624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63000"/>
            </a:blip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-110216" y="8952714"/>
            <a:ext cx="7918825" cy="113944"/>
            <a:chOff x="0" y="0"/>
            <a:chExt cx="2831018" cy="4073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831018" cy="40735"/>
            </a:xfrm>
            <a:custGeom>
              <a:avLst/>
              <a:gdLst/>
              <a:ahLst/>
              <a:cxnLst/>
              <a:rect l="l" t="t" r="r" b="b"/>
              <a:pathLst>
                <a:path w="2831018" h="40735">
                  <a:moveTo>
                    <a:pt x="0" y="0"/>
                  </a:moveTo>
                  <a:lnTo>
                    <a:pt x="2831018" y="0"/>
                  </a:lnTo>
                  <a:lnTo>
                    <a:pt x="2831018" y="40735"/>
                  </a:lnTo>
                  <a:lnTo>
                    <a:pt x="0" y="40735"/>
                  </a:lnTo>
                  <a:close/>
                </a:path>
              </a:pathLst>
            </a:custGeom>
            <a:solidFill>
              <a:srgbClr val="58B785">
                <a:alpha val="70980"/>
              </a:srgbClr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28575"/>
              <a:ext cx="2831018" cy="69310"/>
            </a:xfrm>
            <a:prstGeom prst="rect">
              <a:avLst/>
            </a:prstGeom>
          </p:spPr>
          <p:txBody>
            <a:bodyPr lIns="23390" tIns="23390" rIns="23390" bIns="23390" rtlCol="0" anchor="ctr"/>
            <a:lstStyle/>
            <a:p>
              <a:pPr algn="ctr">
                <a:lnSpc>
                  <a:spcPts val="1998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67244" y="130069"/>
            <a:ext cx="7664494" cy="978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0"/>
              </a:lnSpc>
            </a:pPr>
            <a:r>
              <a:rPr lang="en-US" sz="3974" b="1">
                <a:solidFill>
                  <a:srgbClr val="3F2B28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L’anxiété chez nos enfants </a:t>
            </a:r>
          </a:p>
          <a:p>
            <a:pPr algn="ctr">
              <a:lnSpc>
                <a:spcPts val="3102"/>
              </a:lnSpc>
            </a:pPr>
            <a:r>
              <a:rPr lang="en-US" sz="2674" b="1">
                <a:solidFill>
                  <a:srgbClr val="3F2B28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que puis-je faire en tant que parent ?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60027" y="3677566"/>
            <a:ext cx="7155409" cy="623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6"/>
              </a:lnSpc>
            </a:pPr>
            <a:r>
              <a:rPr lang="en-US" sz="2046" b="1">
                <a:solidFill>
                  <a:srgbClr val="3F2B2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Accompagner nos enfants afin de leur permettre d’apprivoiser leur stress et leur anxiété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03287" y="4491520"/>
            <a:ext cx="6765826" cy="1055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171"/>
              </a:lnSpc>
              <a:spcBef>
                <a:spcPct val="0"/>
              </a:spcBef>
            </a:pPr>
            <a:r>
              <a:rPr lang="en-US" sz="1550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L’équipe de soutien HORS-PISTE animera un atelier afin d’aborder le stress, l’anxiété et les outils pour soutenir vos enfants. Cet atelier est destiné à tous les parents, grands-parents, proches et adultes significatifs des jeunes du primaire et du secondaire.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1532" y="9789627"/>
            <a:ext cx="7772400" cy="237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7"/>
              </a:lnSpc>
            </a:pPr>
            <a:r>
              <a:rPr lang="en-US" sz="698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Contenu écrit sous licence CC BY-NC 4.0 international : © Centre RBC d'expertise universitaire en santé mentale. Programme HORS-PISTE. </a:t>
            </a:r>
          </a:p>
          <a:p>
            <a:pPr algn="ctr">
              <a:lnSpc>
                <a:spcPts val="977"/>
              </a:lnSpc>
              <a:spcBef>
                <a:spcPct val="0"/>
              </a:spcBef>
            </a:pPr>
            <a:r>
              <a:rPr lang="en-US" sz="698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Conception graphique via Canva, sous la licence en vigueur.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103578" y="2306107"/>
            <a:ext cx="2193581" cy="10280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18"/>
              </a:lnSpc>
            </a:pPr>
            <a:r>
              <a:rPr lang="en-US" sz="2473" b="1" i="1">
                <a:solidFill>
                  <a:srgbClr val="3F2B28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Gratuit !</a:t>
            </a:r>
          </a:p>
          <a:p>
            <a:pPr algn="ctr">
              <a:lnSpc>
                <a:spcPts val="2070"/>
              </a:lnSpc>
            </a:pPr>
            <a:endParaRPr lang="en-US" sz="2473" b="1" i="1">
              <a:solidFill>
                <a:srgbClr val="3F2B28"/>
              </a:solidFill>
              <a:latin typeface="Montserrat Bold Italics"/>
              <a:ea typeface="Montserrat Bold Italics"/>
              <a:cs typeface="Montserrat Bold Italics"/>
              <a:sym typeface="Montserrat Bold Italics"/>
            </a:endParaRPr>
          </a:p>
          <a:p>
            <a:pPr algn="ctr">
              <a:lnSpc>
                <a:spcPts val="3153"/>
              </a:lnSpc>
            </a:pPr>
            <a:endParaRPr lang="en-US" sz="2473" b="1" i="1">
              <a:solidFill>
                <a:srgbClr val="3F2B28"/>
              </a:solidFill>
              <a:latin typeface="Montserrat Bold Italics"/>
              <a:ea typeface="Montserrat Bold Italics"/>
              <a:cs typeface="Montserrat Bold Italics"/>
              <a:sym typeface="Montserrat Bold Italics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88534" y="5786897"/>
            <a:ext cx="7421914" cy="3163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</a:pPr>
            <a:r>
              <a:rPr lang="en-US" sz="2299" b="1">
                <a:solidFill>
                  <a:srgbClr val="3F2B2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Mercredi 2 septembre</a:t>
            </a:r>
          </a:p>
          <a:p>
            <a:pPr algn="ctr">
              <a:lnSpc>
                <a:spcPts val="3219"/>
              </a:lnSpc>
            </a:pPr>
            <a:r>
              <a:rPr lang="en-US" sz="2299" b="1">
                <a:solidFill>
                  <a:srgbClr val="3F2B2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19h00 à 20h30</a:t>
            </a:r>
          </a:p>
          <a:p>
            <a:pPr algn="ctr">
              <a:lnSpc>
                <a:spcPts val="3219"/>
              </a:lnSpc>
            </a:pPr>
            <a:r>
              <a:rPr lang="en-US" sz="2299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La place publique </a:t>
            </a:r>
          </a:p>
          <a:p>
            <a:pPr algn="ctr">
              <a:lnSpc>
                <a:spcPts val="3219"/>
              </a:lnSpc>
            </a:pPr>
            <a:r>
              <a:rPr lang="en-US" sz="2299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École secondaire de Saint-Marc</a:t>
            </a:r>
          </a:p>
          <a:p>
            <a:pPr algn="ctr">
              <a:lnSpc>
                <a:spcPts val="3219"/>
              </a:lnSpc>
            </a:pPr>
            <a:r>
              <a:rPr lang="en-US" sz="2299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1600, boul. Bona-Dussault,</a:t>
            </a:r>
          </a:p>
          <a:p>
            <a:pPr algn="ctr">
              <a:lnSpc>
                <a:spcPts val="3219"/>
              </a:lnSpc>
            </a:pPr>
            <a:r>
              <a:rPr lang="en-US" sz="2299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Saint-Marc-des-Carrières, QC,</a:t>
            </a:r>
          </a:p>
          <a:p>
            <a:pPr algn="ctr">
              <a:lnSpc>
                <a:spcPts val="3219"/>
              </a:lnSpc>
            </a:pPr>
            <a:r>
              <a:rPr lang="en-US" sz="2299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G0A 4B0</a:t>
            </a:r>
          </a:p>
          <a:p>
            <a:pPr algn="ctr">
              <a:lnSpc>
                <a:spcPts val="2940"/>
              </a:lnSpc>
              <a:spcBef>
                <a:spcPct val="0"/>
              </a:spcBef>
            </a:pPr>
            <a:endParaRPr lang="en-US" sz="2299">
              <a:solidFill>
                <a:srgbClr val="3F2B2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Personnalisé</PresentationFormat>
  <Paragraphs>0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Office Theme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promo de Atelier parents affiche</dc:title>
  <cp:revision>2</cp:revision>
  <dcterms:created xsi:type="dcterms:W3CDTF">2006-08-16T00:00:00Z</dcterms:created>
  <dcterms:modified xsi:type="dcterms:W3CDTF">2026-06-12T13:24:16Z</dcterms:modified>
  <dc:identifier>DAGUgCw_xzY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a7d8d5d-78e2-4a62-9fcd-016eb5e4c57c_Enabled">
    <vt:lpwstr>true</vt:lpwstr>
  </property>
  <property fmtid="{D5CDD505-2E9C-101B-9397-08002B2CF9AE}" pid="3" name="MSIP_Label_6a7d8d5d-78e2-4a62-9fcd-016eb5e4c57c_SetDate">
    <vt:lpwstr>2026-06-12T13:24:15Z</vt:lpwstr>
  </property>
  <property fmtid="{D5CDD505-2E9C-101B-9397-08002B2CF9AE}" pid="4" name="MSIP_Label_6a7d8d5d-78e2-4a62-9fcd-016eb5e4c57c_Method">
    <vt:lpwstr>Standard</vt:lpwstr>
  </property>
  <property fmtid="{D5CDD505-2E9C-101B-9397-08002B2CF9AE}" pid="5" name="MSIP_Label_6a7d8d5d-78e2-4a62-9fcd-016eb5e4c57c_Name">
    <vt:lpwstr>Général</vt:lpwstr>
  </property>
  <property fmtid="{D5CDD505-2E9C-101B-9397-08002B2CF9AE}" pid="6" name="MSIP_Label_6a7d8d5d-78e2-4a62-9fcd-016eb5e4c57c_SiteId">
    <vt:lpwstr>06e1fe28-5f8b-4075-bf6c-ae24be1a7992</vt:lpwstr>
  </property>
  <property fmtid="{D5CDD505-2E9C-101B-9397-08002B2CF9AE}" pid="7" name="MSIP_Label_6a7d8d5d-78e2-4a62-9fcd-016eb5e4c57c_ActionId">
    <vt:lpwstr>3b805b1c-b51a-4d0c-8f38-a53281c3e637</vt:lpwstr>
  </property>
  <property fmtid="{D5CDD505-2E9C-101B-9397-08002B2CF9AE}" pid="8" name="MSIP_Label_6a7d8d5d-78e2-4a62-9fcd-016eb5e4c57c_ContentBits">
    <vt:lpwstr>0</vt:lpwstr>
  </property>
  <property fmtid="{D5CDD505-2E9C-101B-9397-08002B2CF9AE}" pid="9" name="MSIP_Label_6a7d8d5d-78e2-4a62-9fcd-016eb5e4c57c_Tag">
    <vt:lpwstr>10, 3, 0, 2</vt:lpwstr>
  </property>
</Properties>
</file>